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comments/comment1.xml" ContentType="application/vnd.openxmlformats-officedocument.presentationml.comment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27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46.png" ContentType="image/png"/>
  <Override PartName="/ppt/media/image1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31.jpeg" ContentType="image/jpeg"/>
  <Override PartName="/ppt/media/image23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6.jpeg" ContentType="image/jpe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/>
  <p:notesSz cx="6858000" cy="9144000"/>
</p:presentation>
</file>

<file path=ppt/commentAuthors.xml><?xml version="1.0" encoding="utf-8"?>
<p:cmAuthorLst xmlns:p="http://schemas.openxmlformats.org/presentationml/2006/main">
  <p:cmAuthor id="0" name="Christopher M Pavlina" initials="CMP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commentAuthors" Target="commentAuthors.xml"/>
</Relationships>
</file>

<file path=ppt/comments/comment1.xml><?xml version="1.0" encoding="utf-8"?>
<p:cmLst xmlns:p="http://schemas.openxmlformats.org/presentationml/2006/main">
  <p:cm authorId="0" dt="00-00-00T00:00:00.000000000" idx="1">
    <p:pos x="0" y="0"/>
    <p:text>This WILL have been assembled by the FINAL presentation. We'll have to add it.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1"/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0" rIns="0" tIns="0" bIns="0"/>
          <a:p>
            <a:r>
              <a:rPr lang="en-US" sz="1200">
                <a:latin typeface="Arial"/>
              </a:rPr>
              <a:t>Click to edit the notes format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/>
            <a:r>
              <a:rPr lang="zh-CN" sz="1200">
                <a:latin typeface="Arial"/>
              </a:rPr>
              <a:t>C</a:t>
            </a: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C</a:t>
            </a: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Ken</a:t>
            </a:r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K</a:t>
            </a:r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K</a:t>
            </a:r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C</a:t>
            </a: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Harrison</a:t>
            </a:r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84360" y="434196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Harrison</a:t>
            </a:r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Harrison</a:t>
            </a:r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Harrison</a:t>
            </a:r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Ken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C</a:t>
            </a:r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Kaidi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H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K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K</a:t>
            </a: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Chris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Chris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Harrison</a:t>
            </a: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/>
            <a:r>
              <a:rPr lang="zh-CN" sz="1200">
                <a:latin typeface="Arial"/>
              </a:rPr>
              <a:t>Harrison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6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459080" y="1600200"/>
            <a:ext cx="6225480" cy="496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459080" y="1600200"/>
            <a:ext cx="6225480" cy="496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600" cy="496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74320"/>
            <a:ext cx="8229600" cy="5299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600" cy="496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6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6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1459080" y="1600200"/>
            <a:ext cx="6225480" cy="496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1459080" y="1600200"/>
            <a:ext cx="6225480" cy="496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4320"/>
            <a:ext cx="8229600" cy="5299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600" cy="236916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tIns="91440" bIns="91440" anchor="b"/>
          <a:p>
            <a:r>
              <a:rPr lang="en-US" sz="1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967280"/>
          </a:xfrm>
          <a:prstGeom prst="rect">
            <a:avLst/>
          </a:prstGeom>
        </p:spPr>
        <p:txBody>
          <a:bodyPr tIns="91440" bIns="91440"/>
          <a:p>
            <a:pPr/>
            <a:r>
              <a:rPr lang="en-US" sz="1400">
                <a:latin typeface="Arial"/>
              </a:rPr>
              <a:t>Click to edit the outline text format</a:t>
            </a:r>
            <a:endParaRPr/>
          </a:p>
          <a:p>
            <a:pPr lvl="1">
              <a:buFont typeface="Arial"/>
              <a:buChar char="–"/>
            </a:pPr>
            <a:r>
              <a:rPr lang="en-US" sz="1400">
                <a:latin typeface="Arial"/>
              </a:rPr>
              <a:t>Second Outline Level</a:t>
            </a:r>
            <a:endParaRPr/>
          </a:p>
          <a:p>
            <a:pPr lvl="2">
              <a:buFont typeface="Arial"/>
              <a:buChar char="•"/>
            </a:pPr>
            <a:r>
              <a:rPr lang="en-US" sz="1400">
                <a:latin typeface="Arial"/>
              </a:rPr>
              <a:t>Third Outline Level</a:t>
            </a:r>
            <a:endParaRPr/>
          </a:p>
          <a:p>
            <a:pPr lvl="3">
              <a:buFont typeface="Arial"/>
              <a:buChar char="–"/>
            </a:pPr>
            <a:r>
              <a:rPr lang="en-US" sz="1400">
                <a:latin typeface="Arial"/>
              </a:rPr>
              <a:t>Fourth Outline Level</a:t>
            </a:r>
            <a:endParaRPr/>
          </a:p>
          <a:p>
            <a:pPr lvl="4">
              <a:buFont typeface="Arial"/>
              <a:buChar char="»"/>
            </a:pPr>
            <a:r>
              <a:rPr lang="en-US" sz="1400">
                <a:latin typeface="Arial"/>
              </a:rPr>
              <a:t>Fifth Outline Level</a:t>
            </a:r>
            <a:endParaRPr/>
          </a:p>
          <a:p>
            <a:pPr lvl="5">
              <a:buFont typeface="Arial"/>
              <a:buChar char="»"/>
            </a:pPr>
            <a:r>
              <a:rPr lang="en-US" sz="1400">
                <a:latin typeface="Arial"/>
              </a:rPr>
              <a:t>Sixth Outline Level</a:t>
            </a:r>
            <a:endParaRPr/>
          </a:p>
          <a:p>
            <a:pPr lvl="6">
              <a:buFont typeface="Arial"/>
              <a:buChar char="»"/>
            </a:pPr>
            <a:r>
              <a:rPr lang="en-US" sz="14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56480" y="6332400"/>
            <a:ext cx="549360" cy="525600"/>
          </a:xfrm>
          <a:prstGeom prst="rect">
            <a:avLst/>
          </a:prstGeom>
        </p:spPr>
        <p:txBody>
          <a:bodyPr tIns="91440" bIns="91440" anchor="ctr"/>
          <a:p>
            <a:pPr/>
            <a:fld id="{5F8AB1E3-90A2-402C-A6A6-7D06A97A6A04}" type="slidenum">
              <a:rPr lang="zh-CN" sz="1400">
                <a:latin typeface="Aria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280" y="75960"/>
            <a:ext cx="8839440" cy="639720"/>
          </a:xfrm>
          <a:prstGeom prst="rect">
            <a:avLst/>
          </a:prstGeom>
        </p:spPr>
        <p:txBody>
          <a:bodyPr tIns="91440" bIns="91440" anchor="ctr"/>
          <a:p>
            <a:r>
              <a:rPr lang="en-US" sz="1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52280" y="762120"/>
            <a:ext cx="8839440" cy="5943600"/>
          </a:xfrm>
          <a:prstGeom prst="rect">
            <a:avLst/>
          </a:prstGeom>
        </p:spPr>
        <p:txBody>
          <a:bodyPr tIns="91440" bIns="91440"/>
          <a:p>
            <a:pPr/>
            <a:r>
              <a:rPr lang="en-US" sz="1400">
                <a:latin typeface="Arial"/>
              </a:rPr>
              <a:t>Click to edit the outline text format</a:t>
            </a:r>
            <a:endParaRPr/>
          </a:p>
          <a:p>
            <a:pPr lvl="1">
              <a:buFont typeface="Arial"/>
              <a:buChar char="–"/>
            </a:pPr>
            <a:r>
              <a:rPr lang="en-US" sz="1400">
                <a:latin typeface="Arial"/>
              </a:rPr>
              <a:t>Second Outline Level</a:t>
            </a:r>
            <a:endParaRPr/>
          </a:p>
          <a:p>
            <a:pPr lvl="2">
              <a:buFont typeface="Arial"/>
              <a:buChar char="•"/>
            </a:pPr>
            <a:r>
              <a:rPr lang="en-US" sz="1400">
                <a:latin typeface="Arial"/>
              </a:rPr>
              <a:t>Third Outline Level</a:t>
            </a:r>
            <a:endParaRPr/>
          </a:p>
          <a:p>
            <a:pPr lvl="3">
              <a:buFont typeface="Arial"/>
              <a:buChar char="–"/>
            </a:pPr>
            <a:r>
              <a:rPr lang="en-US" sz="1400">
                <a:latin typeface="Arial"/>
              </a:rPr>
              <a:t>Fourth Outline Level</a:t>
            </a:r>
            <a:endParaRPr/>
          </a:p>
          <a:p>
            <a:pPr lvl="4">
              <a:buFont typeface="Arial"/>
              <a:buChar char="»"/>
            </a:pPr>
            <a:r>
              <a:rPr lang="en-US" sz="1400">
                <a:latin typeface="Arial"/>
              </a:rPr>
              <a:t>Fifth Outline Level</a:t>
            </a:r>
            <a:endParaRPr/>
          </a:p>
          <a:p>
            <a:pPr lvl="5">
              <a:buFont typeface="Arial"/>
              <a:buChar char="»"/>
            </a:pPr>
            <a:r>
              <a:rPr lang="en-US" sz="1400">
                <a:latin typeface="Arial"/>
              </a:rPr>
              <a:t>Sixth Outline Level</a:t>
            </a:r>
            <a:endParaRPr/>
          </a:p>
          <a:p>
            <a:pPr lvl="6">
              <a:buFont typeface="Arial"/>
              <a:buChar char="»"/>
            </a:pPr>
            <a:r>
              <a:rPr lang="en-US" sz="14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3" Type="http://schemas.openxmlformats.org/officeDocument/2006/relationships/comments" Target="../comments/commen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102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76" name="TextShape 1"/>
          <p:cNvSpPr txBox="1"/>
          <p:nvPr/>
        </p:nvSpPr>
        <p:spPr>
          <a:xfrm>
            <a:off x="0" y="2286000"/>
            <a:ext cx="9153360" cy="1371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zh-CN" sz="3000">
                <a:latin typeface="Roboto"/>
                <a:ea typeface="Roboto"/>
              </a:rPr>
              <a:t>Gain and Phase Analyzer</a:t>
            </a:r>
            <a:r>
              <a:rPr lang="zh-CN" sz="3000">
                <a:latin typeface="Roboto"/>
                <a:ea typeface="Roboto"/>
              </a:rPr>
              <a:t>
</a:t>
            </a:r>
            <a:r>
              <a:rPr b="1" i="1" lang="zh-CN" sz="3600">
                <a:latin typeface="Roboto"/>
                <a:ea typeface="Roboto"/>
              </a:rPr>
              <a:t>
</a:t>
            </a:r>
            <a:r>
              <a:rPr lang="zh-CN" sz="2800">
                <a:latin typeface="Roboto"/>
                <a:ea typeface="Roboto"/>
              </a:rPr>
              <a:t> </a:t>
            </a:r>
            <a:endParaRPr/>
          </a:p>
        </p:txBody>
      </p:sp>
      <p:sp>
        <p:nvSpPr>
          <p:cNvPr id="77" name="CustomShape 2"/>
          <p:cNvSpPr/>
          <p:nvPr/>
        </p:nvSpPr>
        <p:spPr>
          <a:xfrm>
            <a:off x="157320" y="3962520"/>
            <a:ext cx="883908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zh-CN">
                <a:solidFill>
                  <a:srgbClr val="595959"/>
                </a:solidFill>
                <a:latin typeface="Roboto Light"/>
                <a:ea typeface="Roboto Light"/>
              </a:rPr>
              <a:t>May 8, 2015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Design</a:t>
            </a: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
</a:t>
            </a:r>
            <a:r>
              <a:rPr lang="zh-CN" sz="2600">
                <a:solidFill>
                  <a:srgbClr val="000000"/>
                </a:solidFill>
                <a:latin typeface="Roboto Light"/>
                <a:ea typeface="Roboto"/>
              </a:rPr>
              <a:t>Signal Output</a:t>
            </a:r>
            <a:endParaRPr/>
          </a:p>
        </p:txBody>
      </p:sp>
      <p:pic>
        <p:nvPicPr>
          <p:cNvPr id="110" name="Shape 166" descr=""/>
          <p:cNvPicPr/>
          <p:nvPr/>
        </p:nvPicPr>
        <p:blipFill>
          <a:blip r:embed="rId2"/>
          <a:stretch/>
        </p:blipFill>
        <p:spPr>
          <a:xfrm>
            <a:off x="76320" y="4724280"/>
            <a:ext cx="2692440" cy="2019600"/>
          </a:xfrm>
          <a:prstGeom prst="rect">
            <a:avLst/>
          </a:prstGeom>
          <a:ln>
            <a:noFill/>
          </a:ln>
        </p:spPr>
      </p:pic>
      <p:pic>
        <p:nvPicPr>
          <p:cNvPr id="111" name="Shape 167" descr=""/>
          <p:cNvPicPr/>
          <p:nvPr/>
        </p:nvPicPr>
        <p:blipFill>
          <a:blip r:embed="rId3"/>
          <a:stretch/>
        </p:blipFill>
        <p:spPr>
          <a:xfrm>
            <a:off x="1071720" y="2160720"/>
            <a:ext cx="7000560" cy="2158920"/>
          </a:xfrm>
          <a:prstGeom prst="rect">
            <a:avLst/>
          </a:prstGeom>
          <a:ln>
            <a:noFill/>
          </a:ln>
        </p:spPr>
      </p:pic>
      <p:pic>
        <p:nvPicPr>
          <p:cNvPr id="112" name="Shape 168" descr=""/>
          <p:cNvPicPr/>
          <p:nvPr/>
        </p:nvPicPr>
        <p:blipFill>
          <a:blip r:embed="rId4"/>
          <a:stretch/>
        </p:blipFill>
        <p:spPr>
          <a:xfrm>
            <a:off x="5570640" y="5442120"/>
            <a:ext cx="3573360" cy="141588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114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Design</a:t>
            </a: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
</a:t>
            </a:r>
            <a:r>
              <a:rPr lang="zh-CN" sz="2600">
                <a:solidFill>
                  <a:srgbClr val="000000"/>
                </a:solidFill>
                <a:latin typeface="Roboto Light"/>
                <a:ea typeface="Roboto"/>
              </a:rPr>
              <a:t>Signal Generation</a:t>
            </a:r>
            <a:endParaRPr/>
          </a:p>
        </p:txBody>
      </p:sp>
      <p:pic>
        <p:nvPicPr>
          <p:cNvPr id="115" name="Shape 157" descr=""/>
          <p:cNvPicPr/>
          <p:nvPr/>
        </p:nvPicPr>
        <p:blipFill>
          <a:blip r:embed="rId2"/>
          <a:stretch/>
        </p:blipFill>
        <p:spPr>
          <a:xfrm>
            <a:off x="2666880" y="5051520"/>
            <a:ext cx="2552760" cy="1753920"/>
          </a:xfrm>
          <a:prstGeom prst="rect">
            <a:avLst/>
          </a:prstGeom>
          <a:ln>
            <a:noFill/>
          </a:ln>
        </p:spPr>
      </p:pic>
      <p:pic>
        <p:nvPicPr>
          <p:cNvPr id="116" name="Shape 158" descr=""/>
          <p:cNvPicPr/>
          <p:nvPr/>
        </p:nvPicPr>
        <p:blipFill>
          <a:blip r:embed="rId3"/>
          <a:srcRect l="17381" t="4595" r="16698" b="4595"/>
          <a:stretch/>
        </p:blipFill>
        <p:spPr>
          <a:xfrm>
            <a:off x="0" y="4994280"/>
            <a:ext cx="2471760" cy="1908000"/>
          </a:xfrm>
          <a:prstGeom prst="rect">
            <a:avLst/>
          </a:prstGeom>
          <a:ln>
            <a:noFill/>
          </a:ln>
        </p:spPr>
      </p:pic>
      <p:pic>
        <p:nvPicPr>
          <p:cNvPr id="117" name="Shape 159" descr=""/>
          <p:cNvPicPr/>
          <p:nvPr/>
        </p:nvPicPr>
        <p:blipFill>
          <a:blip r:embed="rId4"/>
          <a:stretch/>
        </p:blipFill>
        <p:spPr>
          <a:xfrm>
            <a:off x="1735200" y="1560600"/>
            <a:ext cx="5672160" cy="3100320"/>
          </a:xfrm>
          <a:prstGeom prst="rect">
            <a:avLst/>
          </a:prstGeom>
          <a:ln>
            <a:noFill/>
          </a:ln>
        </p:spPr>
      </p:pic>
      <p:pic>
        <p:nvPicPr>
          <p:cNvPr id="118" name="Shape 160" descr=""/>
          <p:cNvPicPr/>
          <p:nvPr/>
        </p:nvPicPr>
        <p:blipFill>
          <a:blip r:embed="rId5"/>
          <a:stretch/>
        </p:blipFill>
        <p:spPr>
          <a:xfrm>
            <a:off x="5581800" y="5394240"/>
            <a:ext cx="3562200" cy="141120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Design</a:t>
            </a: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
</a:t>
            </a:r>
            <a:r>
              <a:rPr lang="zh-CN" sz="2600">
                <a:solidFill>
                  <a:srgbClr val="000000"/>
                </a:solidFill>
                <a:latin typeface="Roboto Light"/>
                <a:ea typeface="Roboto"/>
              </a:rPr>
              <a:t>Detection</a:t>
            </a:r>
            <a:endParaRPr/>
          </a:p>
        </p:txBody>
      </p:sp>
      <p:pic>
        <p:nvPicPr>
          <p:cNvPr id="121" name="Shape 174" descr=""/>
          <p:cNvPicPr/>
          <p:nvPr/>
        </p:nvPicPr>
        <p:blipFill>
          <a:blip r:embed="rId2"/>
          <a:stretch/>
        </p:blipFill>
        <p:spPr>
          <a:xfrm>
            <a:off x="0" y="4710240"/>
            <a:ext cx="3002040" cy="2147760"/>
          </a:xfrm>
          <a:prstGeom prst="rect">
            <a:avLst/>
          </a:prstGeom>
          <a:ln>
            <a:noFill/>
          </a:ln>
        </p:spPr>
      </p:pic>
      <p:pic>
        <p:nvPicPr>
          <p:cNvPr id="122" name="Shape 175" descr=""/>
          <p:cNvPicPr/>
          <p:nvPr/>
        </p:nvPicPr>
        <p:blipFill>
          <a:blip r:embed="rId3"/>
          <a:srcRect l="17099" t="0" r="14751" b="0"/>
          <a:stretch/>
        </p:blipFill>
        <p:spPr>
          <a:xfrm>
            <a:off x="3002040" y="4952880"/>
            <a:ext cx="2400120" cy="1747800"/>
          </a:xfrm>
          <a:prstGeom prst="rect">
            <a:avLst/>
          </a:prstGeom>
          <a:ln>
            <a:noFill/>
          </a:ln>
        </p:spPr>
      </p:pic>
      <p:pic>
        <p:nvPicPr>
          <p:cNvPr id="123" name="Shape 176" descr=""/>
          <p:cNvPicPr/>
          <p:nvPr/>
        </p:nvPicPr>
        <p:blipFill>
          <a:blip r:embed="rId4"/>
          <a:stretch/>
        </p:blipFill>
        <p:spPr>
          <a:xfrm>
            <a:off x="457200" y="2279520"/>
            <a:ext cx="8229600" cy="2291040"/>
          </a:xfrm>
          <a:prstGeom prst="rect">
            <a:avLst/>
          </a:prstGeom>
          <a:ln>
            <a:noFill/>
          </a:ln>
        </p:spPr>
      </p:pic>
      <p:pic>
        <p:nvPicPr>
          <p:cNvPr id="124" name="Shape 177" descr=""/>
          <p:cNvPicPr/>
          <p:nvPr/>
        </p:nvPicPr>
        <p:blipFill>
          <a:blip r:embed="rId5"/>
          <a:stretch/>
        </p:blipFill>
        <p:spPr>
          <a:xfrm>
            <a:off x="5600880" y="5452920"/>
            <a:ext cx="3543120" cy="140508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126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Design</a:t>
            </a: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
</a:t>
            </a:r>
            <a:r>
              <a:rPr lang="zh-CN" sz="2600">
                <a:solidFill>
                  <a:srgbClr val="000000"/>
                </a:solidFill>
                <a:latin typeface="Roboto Light"/>
                <a:ea typeface="Roboto"/>
              </a:rPr>
              <a:t>Phase Detection</a:t>
            </a:r>
            <a:endParaRPr/>
          </a:p>
        </p:txBody>
      </p:sp>
      <p:pic>
        <p:nvPicPr>
          <p:cNvPr id="127" name="Shape 183" descr=""/>
          <p:cNvPicPr/>
          <p:nvPr/>
        </p:nvPicPr>
        <p:blipFill>
          <a:blip r:embed="rId2"/>
          <a:stretch/>
        </p:blipFill>
        <p:spPr>
          <a:xfrm>
            <a:off x="1066680" y="2266920"/>
            <a:ext cx="7010640" cy="232416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3" descr=""/>
          <p:cNvPicPr/>
          <p:nvPr/>
        </p:nvPicPr>
        <p:blipFill>
          <a:blip r:embed="rId1"/>
          <a:stretch/>
        </p:blipFill>
        <p:spPr>
          <a:xfrm>
            <a:off x="-123840" y="-1515960"/>
            <a:ext cx="9294840" cy="891360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646200" y="2747880"/>
            <a:ext cx="785880" cy="19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>
            <a:off x="8261280" y="2817720"/>
            <a:ext cx="811440" cy="29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/>
            <a:endParaRPr/>
          </a:p>
          <a:p>
            <a:pPr/>
            <a:endParaRPr/>
          </a:p>
        </p:txBody>
      </p:sp>
      <p:sp>
        <p:nvSpPr>
          <p:cNvPr id="131" name="TextShape 3"/>
          <p:cNvSpPr txBox="1"/>
          <p:nvPr/>
        </p:nvSpPr>
        <p:spPr>
          <a:xfrm>
            <a:off x="0" y="-150840"/>
            <a:ext cx="8686800" cy="836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Design — PCB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Design</a:t>
            </a: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
</a:t>
            </a:r>
            <a:r>
              <a:rPr lang="zh-CN" sz="2600">
                <a:solidFill>
                  <a:srgbClr val="000000"/>
                </a:solidFill>
                <a:latin typeface="Roboto Light"/>
                <a:ea typeface="Roboto"/>
              </a:rPr>
              <a:t>GUI</a:t>
            </a:r>
            <a:endParaRPr/>
          </a:p>
        </p:txBody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1188720" y="1417320"/>
            <a:ext cx="6622200" cy="480060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136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Schedule</a:t>
            </a:r>
            <a:endParaRPr/>
          </a:p>
        </p:txBody>
      </p:sp>
      <p:graphicFrame>
        <p:nvGraphicFramePr>
          <p:cNvPr id="137" name="Table 2"/>
          <p:cNvGraphicFramePr/>
          <p:nvPr/>
        </p:nvGraphicFramePr>
        <p:xfrm>
          <a:off x="838080" y="1447920"/>
          <a:ext cx="7387920" cy="4877640"/>
        </p:xfrm>
        <a:graphic>
          <a:graphicData uri="http://schemas.openxmlformats.org/drawingml/2006/table">
            <a:tbl>
              <a:tblPr/>
              <a:tblGrid>
                <a:gridCol w="3883320"/>
                <a:gridCol w="3504960"/>
              </a:tblGrid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zh-CN" sz="1600">
                          <a:latin typeface="Roboto"/>
                          <a:ea typeface="Roboto"/>
                        </a:rPr>
                        <a:t>Item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zh-CN" sz="1600">
                          <a:latin typeface="Roboto"/>
                          <a:ea typeface="Roboto"/>
                        </a:rPr>
                        <a:t>Completed</a:t>
                      </a:r>
                      <a:endParaRPr/>
                    </a:p>
                  </a:txBody>
                  <a:tcPr/>
                </a:tc>
              </a:tr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Specification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October 17, 2014</a:t>
                      </a:r>
                      <a:endParaRPr/>
                    </a:p>
                  </a:txBody>
                  <a:tcPr/>
                </a:tc>
              </a:tr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Development plan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October 31, 2014</a:t>
                      </a:r>
                      <a:endParaRPr/>
                    </a:p>
                  </a:txBody>
                  <a:tcPr/>
                </a:tc>
              </a:tr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Prototypes built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December 5, 2014</a:t>
                      </a:r>
                      <a:endParaRPr/>
                    </a:p>
                  </a:txBody>
                  <a:tcPr/>
                </a:tc>
              </a:tr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b="1" i="1" lang="zh-CN" sz="1600">
                          <a:latin typeface="Roboto"/>
                          <a:ea typeface="Roboto"/>
                        </a:rPr>
                        <a:t>Interim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December 5, 2014</a:t>
                      </a:r>
                      <a:endParaRPr/>
                    </a:p>
                  </a:txBody>
                  <a:tcPr/>
                </a:tc>
              </a:tr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Prototypes corrected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February 26, 2015</a:t>
                      </a:r>
                      <a:endParaRPr/>
                    </a:p>
                  </a:txBody>
                  <a:tcPr/>
                </a:tc>
              </a:tr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Final PCB layout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March 14, 2015</a:t>
                      </a:r>
                      <a:endParaRPr/>
                    </a:p>
                  </a:txBody>
                  <a:tcPr/>
                </a:tc>
              </a:tr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Alpha firmware completed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March 19, 2015</a:t>
                      </a:r>
                      <a:endParaRPr/>
                    </a:p>
                  </a:txBody>
                  <a:tcPr/>
                </a:tc>
              </a:tr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PCB assembled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April 8, 2015</a:t>
                      </a:r>
                      <a:endParaRPr/>
                    </a:p>
                  </a:txBody>
                  <a:tcPr/>
                </a:tc>
              </a:tr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PC software completed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April 30, 2015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646200" y="2747880"/>
            <a:ext cx="785880" cy="19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"/>
          <p:cNvSpPr/>
          <p:nvPr/>
        </p:nvSpPr>
        <p:spPr>
          <a:xfrm>
            <a:off x="8261280" y="2817720"/>
            <a:ext cx="811440" cy="29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/>
            <a:endParaRPr/>
          </a:p>
          <a:p>
            <a:pPr/>
            <a:endParaRPr/>
          </a:p>
        </p:txBody>
      </p:sp>
      <p:sp>
        <p:nvSpPr>
          <p:cNvPr id="141" name="TextShape 3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Timeline</a:t>
            </a:r>
            <a:endParaRPr/>
          </a:p>
        </p:txBody>
      </p:sp>
      <p:pic>
        <p:nvPicPr>
          <p:cNvPr id="142" name="Picture 6" descr="timeline"/>
          <p:cNvPicPr/>
          <p:nvPr/>
        </p:nvPicPr>
        <p:blipFill>
          <a:blip r:embed="rId2"/>
          <a:stretch/>
        </p:blipFill>
        <p:spPr>
          <a:xfrm>
            <a:off x="533520" y="1905120"/>
            <a:ext cx="8521560" cy="25905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144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Budget</a:t>
            </a:r>
            <a:endParaRPr/>
          </a:p>
        </p:txBody>
      </p:sp>
      <p:graphicFrame>
        <p:nvGraphicFramePr>
          <p:cNvPr id="145" name="Table 2"/>
          <p:cNvGraphicFramePr/>
          <p:nvPr/>
        </p:nvGraphicFramePr>
        <p:xfrm>
          <a:off x="890640" y="1600200"/>
          <a:ext cx="7362360" cy="4426560"/>
        </p:xfrm>
        <a:graphic>
          <a:graphicData uri="http://schemas.openxmlformats.org/drawingml/2006/table">
            <a:tbl>
              <a:tblPr/>
              <a:tblGrid>
                <a:gridCol w="1244520"/>
                <a:gridCol w="1099800"/>
                <a:gridCol w="916560"/>
                <a:gridCol w="2112840"/>
                <a:gridCol w="1989000"/>
              </a:tblGrid>
              <a:tr h="73188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zh-CN" sz="1600">
                          <a:latin typeface="Roboto"/>
                          <a:ea typeface="Roboto"/>
                        </a:rPr>
                        <a:t>Item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zh-CN" sz="1600">
                          <a:latin typeface="Roboto"/>
                          <a:ea typeface="Roboto"/>
                        </a:rPr>
                        <a:t>Expended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zh-CN" sz="1600">
                          <a:latin typeface="Roboto"/>
                          <a:ea typeface="Roboto"/>
                        </a:rPr>
                        <a:t>Actual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zh-CN" sz="1600">
                          <a:latin typeface="Roboto"/>
                          <a:ea typeface="Roboto"/>
                        </a:rPr>
                        <a:t>Est'd to Completion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zh-CN" sz="1600">
                          <a:latin typeface="Roboto"/>
                          <a:ea typeface="Roboto"/>
                        </a:rPr>
                        <a:t>Est'd at Completion</a:t>
                      </a:r>
                      <a:endParaRPr/>
                    </a:p>
                  </a:txBody>
                  <a:tcPr/>
                </a:tc>
              </a:tr>
              <a:tr h="73188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Synth. </a:t>
                      </a:r>
                      <a:r>
                        <a:rPr lang="en-US" sz="1600">
                          <a:latin typeface="Roboto"/>
                          <a:ea typeface="Roboto"/>
                        </a:rPr>
                        <a:t>proto</a:t>
                      </a:r>
                      <a:r>
                        <a:rPr lang="zh-CN" sz="1600">
                          <a:latin typeface="Roboto"/>
                          <a:ea typeface="Roboto"/>
                        </a:rPr>
                        <a:t>.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$60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$60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$60</a:t>
                      </a:r>
                      <a:endParaRPr/>
                    </a:p>
                  </a:txBody>
                  <a:tcPr/>
                </a:tc>
              </a:tr>
              <a:tr h="66204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Input proto.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$70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$70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$70</a:t>
                      </a:r>
                      <a:endParaRPr/>
                    </a:p>
                  </a:txBody>
                  <a:tcPr/>
                </a:tc>
              </a:tr>
              <a:tr h="66168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Amp proto.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$91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$91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$91</a:t>
                      </a:r>
                      <a:endParaRPr/>
                    </a:p>
                  </a:txBody>
                  <a:tcPr/>
                </a:tc>
              </a:tr>
              <a:tr h="66384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Final build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$210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$210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$210</a:t>
                      </a:r>
                      <a:endParaRPr/>
                    </a:p>
                  </a:txBody>
                  <a:tcPr/>
                </a:tc>
              </a:tr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Enclosure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$21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>
                          <a:latin typeface="Roboto"/>
                          <a:ea typeface="Roboto"/>
                        </a:rPr>
                        <a:t>$21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$21</a:t>
                      </a:r>
                      <a:endParaRPr/>
                    </a:p>
                  </a:txBody>
                  <a:tcPr/>
                </a:tc>
              </a:tr>
              <a:tr h="487800">
                <a:tc>
                  <a:txBody>
                    <a:bodyPr tIns="122040" bIns="12204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zh-CN" sz="1600">
                          <a:latin typeface="Roboto"/>
                          <a:ea typeface="Roboto"/>
                        </a:rPr>
                        <a:t>Total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$452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$452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$0</a:t>
                      </a:r>
                      <a:endParaRPr/>
                    </a:p>
                  </a:txBody>
                  <a:tcPr/>
                </a:tc>
                <a:tc>
                  <a:txBody>
                    <a:bodyPr tIns="122040" bIns="12204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zh-CN" sz="1600">
                          <a:latin typeface="Roboto"/>
                          <a:ea typeface="Roboto"/>
                        </a:rPr>
                        <a:t>$452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3" descr=""/>
          <p:cNvPicPr/>
          <p:nvPr/>
        </p:nvPicPr>
        <p:blipFill>
          <a:blip r:embed="rId1"/>
          <a:stretch/>
        </p:blipFill>
        <p:spPr>
          <a:xfrm>
            <a:off x="-150840" y="0"/>
            <a:ext cx="9142560" cy="685800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Future Plans</a:t>
            </a: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457200" y="1600200"/>
            <a:ext cx="822960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zh-CN" sz="1400">
                <a:latin typeface="HelveticaNeueLT Pro 45 Lt"/>
              </a:rPr>
              <a:t> </a:t>
            </a:r>
            <a:endParaRPr/>
          </a:p>
        </p:txBody>
      </p:sp>
      <p:sp>
        <p:nvSpPr>
          <p:cNvPr id="149" name="CustomShape 3"/>
          <p:cNvSpPr/>
          <p:nvPr/>
        </p:nvSpPr>
        <p:spPr>
          <a:xfrm>
            <a:off x="660240" y="1968480"/>
            <a:ext cx="673128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TextShape 4"/>
          <p:cNvSpPr txBox="1"/>
          <p:nvPr/>
        </p:nvSpPr>
        <p:spPr>
          <a:xfrm>
            <a:off x="457200" y="1600200"/>
            <a:ext cx="822960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2000">
                <a:latin typeface="Roboto"/>
                <a:ea typeface="Roboto"/>
              </a:rPr>
              <a:t>Hardware revision 2?</a:t>
            </a:r>
            <a:endParaRPr/>
          </a:p>
          <a:p>
            <a:pPr lvl="1">
              <a:buFont typeface="Arial"/>
              <a:buChar char="–"/>
            </a:pPr>
            <a:r>
              <a:rPr lang="zh-CN" sz="2000">
                <a:latin typeface="Roboto"/>
                <a:ea typeface="Roboto"/>
              </a:rPr>
              <a:t>Remove parts to make board smaller</a:t>
            </a:r>
            <a:endParaRPr/>
          </a:p>
          <a:p>
            <a:pPr lvl="1">
              <a:buFont typeface="Arial"/>
              <a:buChar char="–"/>
            </a:pPr>
            <a:r>
              <a:rPr lang="zh-CN" sz="2000">
                <a:latin typeface="Roboto"/>
                <a:ea typeface="Roboto"/>
              </a:rPr>
              <a:t>Less expensive power amplifier</a:t>
            </a:r>
            <a:endParaRPr/>
          </a:p>
          <a:p>
            <a:pPr>
              <a:buFont typeface="Arial"/>
              <a:buChar char="●"/>
            </a:pPr>
            <a:r>
              <a:rPr lang="zh-CN" sz="2000">
                <a:latin typeface="Roboto"/>
                <a:ea typeface="Roboto"/>
              </a:rPr>
              <a:t>Further software development</a:t>
            </a:r>
            <a:endParaRPr/>
          </a:p>
          <a:p>
            <a:pPr lvl="1">
              <a:buFont typeface="Arial"/>
              <a:buChar char="–"/>
            </a:pPr>
            <a:r>
              <a:rPr lang="zh-CN" sz="2000">
                <a:latin typeface="Roboto"/>
                <a:ea typeface="Roboto"/>
              </a:rPr>
              <a:t>Integration with math packages</a:t>
            </a:r>
            <a:endParaRPr/>
          </a:p>
          <a:p>
            <a:pPr lvl="1">
              <a:buFont typeface="Arial"/>
              <a:buChar char="–"/>
            </a:pPr>
            <a:r>
              <a:rPr lang="zh-CN" sz="2000">
                <a:latin typeface="Roboto"/>
                <a:ea typeface="Roboto"/>
              </a:rPr>
              <a:t>More robust algorithms</a:t>
            </a:r>
            <a:endParaRPr/>
          </a:p>
          <a:p>
            <a:pPr>
              <a:buFont typeface="Arial"/>
              <a:buChar char="●"/>
            </a:pPr>
            <a:r>
              <a:rPr lang="zh-CN" sz="2000">
                <a:latin typeface="Roboto"/>
                <a:ea typeface="Roboto"/>
              </a:rPr>
              <a:t>Otherwise, ready to package!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79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Team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457200" y="1523520"/>
            <a:ext cx="8113680" cy="5002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zh-CN" sz="2800">
                <a:latin typeface="Roboto"/>
                <a:ea typeface="Roboto"/>
              </a:rPr>
              <a:t>Chris Pavlina</a:t>
            </a:r>
            <a:endParaRPr/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rgbClr val="7f7f7f"/>
                </a:solidFill>
                <a:latin typeface="Roboto Light"/>
                <a:ea typeface="Roboto Light"/>
              </a:rPr>
              <a:t>Electrical Engineer, Team Lead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zh-CN" sz="2800">
                <a:latin typeface="Roboto"/>
                <a:ea typeface="Roboto"/>
              </a:rPr>
              <a:t>Harrison Owens</a:t>
            </a:r>
            <a:endParaRPr/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rgbClr val="7f7f7f"/>
                </a:solidFill>
                <a:latin typeface="Roboto Light"/>
                <a:ea typeface="Roboto Light"/>
              </a:rPr>
              <a:t>Computer Engineer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zh-CN" sz="2800">
                <a:latin typeface="Roboto"/>
                <a:ea typeface="Roboto"/>
              </a:rPr>
              <a:t>Ken Zach</a:t>
            </a:r>
            <a:endParaRPr/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rgbClr val="7f7f7f"/>
                </a:solidFill>
                <a:latin typeface="Roboto Light"/>
                <a:ea typeface="Roboto Light"/>
              </a:rPr>
              <a:t>Computer Engineer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zh-CN" sz="2800">
                <a:latin typeface="Roboto"/>
                <a:ea typeface="Roboto"/>
              </a:rPr>
              <a:t>Kyle Temkin</a:t>
            </a:r>
            <a:endParaRPr/>
          </a:p>
          <a:p>
            <a:pPr>
              <a:lnSpc>
                <a:spcPct val="100000"/>
              </a:lnSpc>
            </a:pPr>
            <a:r>
              <a:rPr lang="zh-CN" sz="2000">
                <a:solidFill>
                  <a:srgbClr val="7f7f7f"/>
                </a:solidFill>
                <a:latin typeface="Roboto Light"/>
                <a:ea typeface="Roboto Light"/>
              </a:rPr>
              <a:t>Faculty Advisor</a:t>
            </a:r>
            <a:endParaRPr/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152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Conclusion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60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2000">
                <a:latin typeface="Roboto"/>
                <a:ea typeface="Roboto"/>
              </a:rPr>
              <a:t>Product can capture Bode plots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2000">
                <a:latin typeface="Roboto"/>
                <a:ea typeface="Roboto"/>
              </a:rPr>
              <a:t>Uses signal synthesizer, output amplifier, input frontend, ADC, and microcontroller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2000">
                <a:latin typeface="Roboto"/>
                <a:ea typeface="Roboto"/>
              </a:rPr>
              <a:t>Cross-platform, open-source PC software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2000">
                <a:latin typeface="Roboto"/>
                <a:ea typeface="Roboto"/>
              </a:rPr>
              <a:t>All requirements met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457200" y="3059280"/>
            <a:ext cx="8229600" cy="739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Demo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82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Agenda</a:t>
            </a:r>
            <a:endParaRPr/>
          </a:p>
        </p:txBody>
      </p:sp>
      <p:sp>
        <p:nvSpPr>
          <p:cNvPr id="83" name="TextShape 2"/>
          <p:cNvSpPr txBox="1"/>
          <p:nvPr/>
        </p:nvSpPr>
        <p:spPr>
          <a:xfrm>
            <a:off x="341280" y="1558800"/>
            <a:ext cx="822960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Purpose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Requirements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Design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PCB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GUI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Schedule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Budget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Final Steps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Purpose</a:t>
            </a:r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457200" y="1600200"/>
            <a:ext cx="822960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Test the performance of filters, amplifiers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Generate Bode plot with</a:t>
            </a:r>
            <a:endParaRPr/>
          </a:p>
          <a:p>
            <a:pPr>
              <a:lnSpc>
                <a:spcPct val="100000"/>
              </a:lnSpc>
            </a:pPr>
            <a:r>
              <a:rPr lang="zh-CN" sz="3000">
                <a:latin typeface="Roboto"/>
                <a:ea typeface="Roboto"/>
              </a:rPr>
              <a:t>amplitude and phase</a:t>
            </a: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212080" y="2286000"/>
            <a:ext cx="3566160" cy="407412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88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Uses</a:t>
            </a:r>
            <a:endParaRPr/>
          </a:p>
        </p:txBody>
      </p:sp>
      <p:sp>
        <p:nvSpPr>
          <p:cNvPr id="89" name="TextShape 2"/>
          <p:cNvSpPr txBox="1"/>
          <p:nvPr/>
        </p:nvSpPr>
        <p:spPr>
          <a:xfrm>
            <a:off x="457200" y="1600200"/>
            <a:ext cx="822960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zh-CN" sz="3000">
                <a:latin typeface="Roboto"/>
                <a:ea typeface="Roboto"/>
              </a:rPr>
              <a:t>Education</a:t>
            </a:r>
            <a:endParaRPr/>
          </a:p>
          <a:p>
            <a:pPr>
              <a:lnSpc>
                <a:spcPct val="100000"/>
              </a:lnSpc>
            </a:pPr>
            <a:r>
              <a:rPr lang="zh-CN" sz="3000">
                <a:latin typeface="Roboto"/>
                <a:ea typeface="Roboto"/>
              </a:rPr>
              <a:t>Testing, design, characterization of: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Signal filters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Signal amplifiers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3000">
                <a:latin typeface="Roboto"/>
                <a:ea typeface="Roboto"/>
              </a:rPr>
              <a:t>Control systems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Why?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457200" y="1600200"/>
            <a:ext cx="822960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2400">
                <a:latin typeface="Roboto"/>
                <a:ea typeface="Roboto"/>
              </a:rPr>
              <a:t>Current state of industry</a:t>
            </a:r>
            <a:endParaRPr/>
          </a:p>
          <a:p>
            <a:pPr lvl="1">
              <a:lnSpc>
                <a:spcPct val="100000"/>
              </a:lnSpc>
              <a:buSzPct val="80000"/>
              <a:buFont typeface="Courier New"/>
              <a:buChar char="o"/>
            </a:pPr>
            <a:r>
              <a:rPr lang="zh-CN" sz="2400">
                <a:latin typeface="Roboto"/>
                <a:ea typeface="Roboto"/>
              </a:rPr>
              <a:t>Large</a:t>
            </a:r>
            <a:endParaRPr/>
          </a:p>
          <a:p>
            <a:pPr lvl="1">
              <a:lnSpc>
                <a:spcPct val="100000"/>
              </a:lnSpc>
              <a:buSzPct val="80000"/>
              <a:buFont typeface="Courier New"/>
              <a:buChar char="o"/>
            </a:pPr>
            <a:r>
              <a:rPr lang="zh-CN" sz="2400">
                <a:latin typeface="Roboto"/>
                <a:ea typeface="Roboto"/>
              </a:rPr>
              <a:t>Expensive</a:t>
            </a:r>
            <a:endParaRPr/>
          </a:p>
          <a:p>
            <a:pPr lvl="1">
              <a:lnSpc>
                <a:spcPct val="100000"/>
              </a:lnSpc>
              <a:buSzPct val="80000"/>
              <a:buFont typeface="Courier New"/>
              <a:buChar char="o"/>
            </a:pPr>
            <a:r>
              <a:rPr lang="zh-CN" sz="2400">
                <a:latin typeface="Roboto"/>
                <a:ea typeface="Roboto"/>
              </a:rPr>
              <a:t>Learning curve</a:t>
            </a:r>
            <a:endParaRPr/>
          </a:p>
          <a:p>
            <a:pPr lvl="1">
              <a:lnSpc>
                <a:spcPct val="100000"/>
              </a:lnSpc>
              <a:buSzPct val="80000"/>
              <a:buFont typeface="Courier New"/>
              <a:buChar char="o"/>
            </a:pPr>
            <a:r>
              <a:rPr lang="zh-CN" sz="2400">
                <a:latin typeface="Roboto"/>
                <a:ea typeface="Roboto"/>
              </a:rPr>
              <a:t>Students can’t see how it works!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zh-CN" sz="2400">
                <a:latin typeface="Roboto"/>
                <a:ea typeface="Roboto"/>
              </a:rPr>
              <a:t>Our Goal</a:t>
            </a:r>
            <a:endParaRPr/>
          </a:p>
          <a:p>
            <a:pPr lvl="1">
              <a:lnSpc>
                <a:spcPct val="100000"/>
              </a:lnSpc>
              <a:buSzPct val="80000"/>
              <a:buFont typeface="Courier New"/>
              <a:buChar char="o"/>
            </a:pPr>
            <a:r>
              <a:rPr lang="zh-CN" sz="2400">
                <a:latin typeface="Roboto"/>
                <a:ea typeface="Roboto"/>
              </a:rPr>
              <a:t>Portable</a:t>
            </a:r>
            <a:endParaRPr/>
          </a:p>
          <a:p>
            <a:pPr lvl="1">
              <a:lnSpc>
                <a:spcPct val="100000"/>
              </a:lnSpc>
              <a:buSzPct val="80000"/>
              <a:buFont typeface="Courier New"/>
              <a:buChar char="o"/>
            </a:pPr>
            <a:r>
              <a:rPr lang="zh-CN" sz="2400">
                <a:latin typeface="Roboto"/>
                <a:ea typeface="Roboto"/>
              </a:rPr>
              <a:t>Cost around $200</a:t>
            </a:r>
            <a:endParaRPr/>
          </a:p>
          <a:p>
            <a:pPr lvl="1">
              <a:lnSpc>
                <a:spcPct val="100000"/>
              </a:lnSpc>
              <a:buSzPct val="80000"/>
              <a:buFont typeface="Courier New"/>
              <a:buChar char="o"/>
            </a:pPr>
            <a:r>
              <a:rPr lang="zh-CN" sz="2400">
                <a:latin typeface="Roboto"/>
                <a:ea typeface="Roboto"/>
              </a:rPr>
              <a:t>Easy to use for students and teachers</a:t>
            </a:r>
            <a:endParaRPr/>
          </a:p>
          <a:p>
            <a:pPr lvl="1">
              <a:lnSpc>
                <a:spcPct val="100000"/>
              </a:lnSpc>
              <a:buSzPct val="80000"/>
              <a:buFont typeface="Courier New"/>
              <a:buChar char="o"/>
            </a:pPr>
            <a:r>
              <a:rPr lang="zh-CN" sz="2400">
                <a:latin typeface="Roboto"/>
                <a:ea typeface="Roboto"/>
              </a:rPr>
              <a:t>Open source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3" name="Picture 3" descr=""/>
          <p:cNvPicPr/>
          <p:nvPr/>
        </p:nvPicPr>
        <p:blipFill>
          <a:blip r:embed="rId2"/>
          <a:srcRect l="3818" t="7177" r="3412" b="6629"/>
          <a:stretch/>
        </p:blipFill>
        <p:spPr>
          <a:xfrm>
            <a:off x="5240160" y="914400"/>
            <a:ext cx="3525840" cy="214488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3259080" y="6539040"/>
            <a:ext cx="572364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lang="en-US" sz="1400">
                <a:latin typeface="Roboto"/>
                <a:ea typeface="Roboto"/>
              </a:rPr>
              <a:t>Image: Keysight Technologies, “E5071C ENA Series Network Analyzer”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Requirements</a:t>
            </a:r>
            <a:endParaRPr/>
          </a:p>
        </p:txBody>
      </p:sp>
      <p:pic>
        <p:nvPicPr>
          <p:cNvPr id="97" name="Shape 135" descr=""/>
          <p:cNvPicPr/>
          <p:nvPr/>
        </p:nvPicPr>
        <p:blipFill>
          <a:blip r:embed="rId2"/>
          <a:stretch/>
        </p:blipFill>
        <p:spPr>
          <a:xfrm>
            <a:off x="430200" y="1787400"/>
            <a:ext cx="8283600" cy="32832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Design</a:t>
            </a: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
</a:t>
            </a:r>
            <a:r>
              <a:rPr lang="zh-CN" sz="2600">
                <a:solidFill>
                  <a:srgbClr val="000000"/>
                </a:solidFill>
                <a:latin typeface="Roboto Light"/>
                <a:ea typeface="Roboto"/>
              </a:rPr>
              <a:t>Software</a:t>
            </a:r>
            <a:endParaRPr/>
          </a:p>
        </p:txBody>
      </p:sp>
      <p:pic>
        <p:nvPicPr>
          <p:cNvPr id="100" name="Shape 141" descr=""/>
          <p:cNvPicPr/>
          <p:nvPr/>
        </p:nvPicPr>
        <p:blipFill>
          <a:blip r:embed="rId2"/>
          <a:stretch/>
        </p:blipFill>
        <p:spPr>
          <a:xfrm>
            <a:off x="1730520" y="1495440"/>
            <a:ext cx="3152520" cy="3867120"/>
          </a:xfrm>
          <a:prstGeom prst="rect">
            <a:avLst/>
          </a:prstGeom>
          <a:ln>
            <a:noFill/>
          </a:ln>
        </p:spPr>
      </p:pic>
      <p:pic>
        <p:nvPicPr>
          <p:cNvPr id="101" name="Shape 143" descr=""/>
          <p:cNvPicPr/>
          <p:nvPr/>
        </p:nvPicPr>
        <p:blipFill>
          <a:blip r:embed="rId3"/>
          <a:stretch/>
        </p:blipFill>
        <p:spPr>
          <a:xfrm>
            <a:off x="5565600" y="5440320"/>
            <a:ext cx="3578400" cy="141768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5029200" y="585360"/>
            <a:ext cx="2849040" cy="325512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104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Design</a:t>
            </a:r>
            <a:r>
              <a:rPr b="1" lang="zh-CN" sz="3600">
                <a:solidFill>
                  <a:srgbClr val="006a4d"/>
                </a:solidFill>
                <a:latin typeface="Roboto"/>
                <a:ea typeface="Roboto"/>
              </a:rPr>
              <a:t>
</a:t>
            </a:r>
            <a:r>
              <a:rPr lang="zh-CN" sz="2600">
                <a:solidFill>
                  <a:srgbClr val="000000"/>
                </a:solidFill>
                <a:latin typeface="Roboto Light"/>
                <a:ea typeface="Roboto"/>
              </a:rPr>
              <a:t>Microcontroller</a:t>
            </a:r>
            <a:endParaRPr/>
          </a:p>
        </p:txBody>
      </p:sp>
      <p:pic>
        <p:nvPicPr>
          <p:cNvPr id="105" name="Shape 150" descr=""/>
          <p:cNvPicPr/>
          <p:nvPr/>
        </p:nvPicPr>
        <p:blipFill>
          <a:blip r:embed="rId2"/>
          <a:stretch/>
        </p:blipFill>
        <p:spPr>
          <a:xfrm>
            <a:off x="5557680" y="5437080"/>
            <a:ext cx="3586320" cy="1420920"/>
          </a:xfrm>
          <a:prstGeom prst="rect">
            <a:avLst/>
          </a:prstGeom>
          <a:ln>
            <a:noFill/>
          </a:ln>
        </p:spPr>
      </p:pic>
      <p:pic>
        <p:nvPicPr>
          <p:cNvPr id="106" name="Shape 151" descr=""/>
          <p:cNvPicPr/>
          <p:nvPr/>
        </p:nvPicPr>
        <p:blipFill>
          <a:blip r:embed="rId3"/>
          <a:stretch/>
        </p:blipFill>
        <p:spPr>
          <a:xfrm>
            <a:off x="550440" y="2017080"/>
            <a:ext cx="3838680" cy="3103560"/>
          </a:xfrm>
          <a:prstGeom prst="rect">
            <a:avLst/>
          </a:prstGeom>
          <a:ln>
            <a:noFill/>
          </a:ln>
        </p:spPr>
      </p:pic>
      <p:sp>
        <p:nvSpPr>
          <p:cNvPr id="107" name="TextShape 2"/>
          <p:cNvSpPr txBox="1"/>
          <p:nvPr/>
        </p:nvSpPr>
        <p:spPr>
          <a:xfrm>
            <a:off x="5394960" y="3337560"/>
            <a:ext cx="301752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zh-CN" sz="2000">
                <a:latin typeface="Roboto"/>
                <a:ea typeface="Roboto"/>
              </a:rPr>
              <a:t>SAM4S Development Board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5062</TotalTime>
  <Application>LibreOffice/4.4.2.2$Linux_X86_64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howens1</dc:creator>
  <dc:language>en-US</dc:language>
  <dcterms:modified xsi:type="dcterms:W3CDTF">2015-05-07T16:20:12Z</dcterms:modified>
  <cp:revision>45</cp:revision>
  <dc:title>Gain and Phase Analyzer Interim Report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1033-9.1.0.4945</vt:lpwstr>
  </property>
</Properties>
</file>